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p:cViewPr varScale="1">
        <p:scale>
          <a:sx n="70" d="100"/>
          <a:sy n="70" d="100"/>
        </p:scale>
        <p:origin x="-137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C6792B-C9FA-466A-AEE7-8A63228A7569}" type="datetimeFigureOut">
              <a:rPr lang="en-US" smtClean="0"/>
              <a:t>7/24/2015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9D7BAE-BD59-41BC-B528-3ECD51B39A55}" type="slidenum">
              <a:rPr lang="en-US" smtClean="0"/>
              <a:t>‹#›</a:t>
            </a:fld>
            <a:endParaRPr lang="en-US"/>
          </a:p>
        </p:txBody>
      </p:sp>
    </p:spTree>
    <p:extLst>
      <p:ext uri="{BB962C8B-B14F-4D97-AF65-F5344CB8AC3E}">
        <p14:creationId xmlns:p14="http://schemas.microsoft.com/office/powerpoint/2010/main" val="3222689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8F4F192-AB33-4CDA-8628-929E72DB0DF5}" type="datetime1">
              <a:rPr lang="en-US" smtClean="0"/>
              <a:t>7/24/2015</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23ED2A1-6959-469A-860A-B77046065A0D}"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B0879E1-D503-4DCF-822C-3B96FE2B51CC}" type="datetime1">
              <a:rPr lang="en-US" smtClean="0"/>
              <a:t>7/24/2015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623ED2A1-6959-469A-860A-B77046065A0D}"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FF0849D-50A6-4BD4-BB06-F67502A6C84A}" type="datetime1">
              <a:rPr lang="en-US" smtClean="0"/>
              <a:t>7/24/2015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23ED2A1-6959-469A-860A-B77046065A0D}"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33FD0FF-9FDF-42D2-B39D-701717A76D29}" type="datetime1">
              <a:rPr lang="en-US" smtClean="0"/>
              <a:t>7/24/2015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3ED2A1-6959-469A-860A-B77046065A0D}"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5C3F20C-D27C-432C-A339-EBDC89B91630}" type="datetime1">
              <a:rPr lang="en-US" smtClean="0"/>
              <a:t>7/24/2015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23ED2A1-6959-469A-860A-B77046065A0D}"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42B4840-C0F5-4650-9D73-D7E8838FB80C}" type="datetime1">
              <a:rPr lang="en-US" smtClean="0"/>
              <a:t>7/24/2015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623ED2A1-6959-469A-860A-B77046065A0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23E0371-E7FC-46E6-AE6E-775F46CDACB6}" type="datetime1">
              <a:rPr lang="en-US" smtClean="0"/>
              <a:t>7/24/2015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23ED2A1-6959-469A-860A-B77046065A0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23ED2A1-6959-469A-860A-B77046065A0D}"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5A7147F-A476-4D38-9C30-20CA750B20E2}" type="datetime1">
              <a:rPr lang="en-US" smtClean="0"/>
              <a:t>7/24/2015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23ED2A1-6959-469A-860A-B77046065A0D}"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8E80D32-EBBF-4F9B-AFA9-A0F746371D08}" type="datetime1">
              <a:rPr lang="en-US" smtClean="0"/>
              <a:t>7/24/2015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50CF49-1A63-4FCC-AF5C-B27AB74348A9}" type="datetime1">
              <a:rPr lang="en-US" smtClean="0"/>
              <a:t>7/24/2015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ED2A1-6959-469A-860A-B77046065A0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23ED2A1-6959-469A-860A-B77046065A0D}"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AAE7A4-0607-4DE3-8692-51FE7601324B}" type="datetime1">
              <a:rPr lang="en-US" smtClean="0"/>
              <a:t>7/24/2015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AA20313-CA46-46D3-A73E-05DF7A057A3A}" type="datetime1">
              <a:rPr lang="en-US" smtClean="0"/>
              <a:t>7/24/2015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23ED2A1-6959-469A-860A-B77046065A0D}"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biblehub.com/romans/13-2.htm" TargetMode="External"/><Relationship Id="rId2" Type="http://schemas.openxmlformats.org/officeDocument/2006/relationships/hyperlink" Target="http://biblehub.com/romans/13-1.htm" TargetMode="External"/><Relationship Id="rId1" Type="http://schemas.openxmlformats.org/officeDocument/2006/relationships/slideLayout" Target="../slideLayouts/slideLayout2.xml"/><Relationship Id="rId6" Type="http://schemas.openxmlformats.org/officeDocument/2006/relationships/hyperlink" Target="http://biblehub.com/romans/13-5.htm" TargetMode="External"/><Relationship Id="rId5" Type="http://schemas.openxmlformats.org/officeDocument/2006/relationships/hyperlink" Target="http://biblehub.com/romans/13-4.htm" TargetMode="External"/><Relationship Id="rId4" Type="http://schemas.openxmlformats.org/officeDocument/2006/relationships/hyperlink" Target="http://biblehub.com/romans/13-3.ht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743200"/>
            <a:ext cx="6400800" cy="2362200"/>
          </a:xfrm>
        </p:spPr>
        <p:txBody>
          <a:bodyPr>
            <a:normAutofit/>
          </a:bodyPr>
          <a:lstStyle/>
          <a:p>
            <a:pPr algn="l"/>
            <a:r>
              <a:rPr lang="en-US" dirty="0">
                <a:solidFill>
                  <a:schemeClr val="tx1"/>
                </a:solidFill>
              </a:rPr>
              <a:t>Listen</a:t>
            </a:r>
          </a:p>
          <a:p>
            <a:pPr algn="l"/>
            <a:r>
              <a:rPr lang="en-US" dirty="0">
                <a:solidFill>
                  <a:schemeClr val="tx1"/>
                </a:solidFill>
              </a:rPr>
              <a:t>Solutions</a:t>
            </a:r>
          </a:p>
          <a:p>
            <a:pPr algn="l"/>
            <a:r>
              <a:rPr lang="en-US" dirty="0">
                <a:solidFill>
                  <a:schemeClr val="tx1"/>
                </a:solidFill>
              </a:rPr>
              <a:t>Desired result/build Backwards</a:t>
            </a:r>
          </a:p>
          <a:p>
            <a:pPr algn="l"/>
            <a:r>
              <a:rPr lang="en-US" dirty="0">
                <a:solidFill>
                  <a:schemeClr val="tx1"/>
                </a:solidFill>
              </a:rPr>
              <a:t>B.I.I.- non-governmental solutions to community problems that create governmental actions.</a:t>
            </a:r>
          </a:p>
          <a:p>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1</a:t>
            </a:fld>
            <a:endParaRPr lang="en-US"/>
          </a:p>
        </p:txBody>
      </p:sp>
      <p:sp>
        <p:nvSpPr>
          <p:cNvPr id="2" name="Title 1"/>
          <p:cNvSpPr>
            <a:spLocks noGrp="1"/>
          </p:cNvSpPr>
          <p:nvPr>
            <p:ph type="ctrTitle"/>
          </p:nvPr>
        </p:nvSpPr>
        <p:spPr>
          <a:xfrm>
            <a:off x="685800" y="533401"/>
            <a:ext cx="7772400" cy="1066799"/>
          </a:xfrm>
        </p:spPr>
        <p:txBody>
          <a:bodyPr/>
          <a:lstStyle/>
          <a:p>
            <a:r>
              <a:rPr lang="en-US" dirty="0"/>
              <a:t>Best Interests Initiative </a:t>
            </a:r>
          </a:p>
        </p:txBody>
      </p:sp>
      <p:sp>
        <p:nvSpPr>
          <p:cNvPr id="5" name="TextBox 4"/>
          <p:cNvSpPr txBox="1"/>
          <p:nvPr/>
        </p:nvSpPr>
        <p:spPr>
          <a:xfrm>
            <a:off x="1371600" y="5761630"/>
            <a:ext cx="3124200" cy="646331"/>
          </a:xfrm>
          <a:prstGeom prst="rect">
            <a:avLst/>
          </a:prstGeom>
          <a:noFill/>
        </p:spPr>
        <p:txBody>
          <a:bodyPr wrap="square" rtlCol="0">
            <a:spAutoFit/>
          </a:bodyPr>
          <a:lstStyle/>
          <a:p>
            <a:r>
              <a:rPr lang="en-US" dirty="0" smtClean="0"/>
              <a:t>Ted Sadler: </a:t>
            </a:r>
            <a:r>
              <a:rPr lang="en-US" sz="1640" dirty="0" smtClean="0"/>
              <a:t>Projectlogicga.com</a:t>
            </a:r>
            <a:endParaRPr lang="en-US" sz="1640" dirty="0"/>
          </a:p>
        </p:txBody>
      </p:sp>
    </p:spTree>
    <p:extLst>
      <p:ext uri="{BB962C8B-B14F-4D97-AF65-F5344CB8AC3E}">
        <p14:creationId xmlns:p14="http://schemas.microsoft.com/office/powerpoint/2010/main" val="3558337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u="sng" dirty="0">
                <a:ea typeface="Calibri"/>
                <a:cs typeface="Times New Roman"/>
              </a:rPr>
              <a:t>Key Topics</a:t>
            </a:r>
            <a:r>
              <a:rPr lang="en-US" dirty="0">
                <a:ea typeface="Calibri"/>
                <a:cs typeface="Times New Roman"/>
              </a:rPr>
              <a:t/>
            </a:r>
            <a:br>
              <a:rPr lang="en-US" dirty="0">
                <a:ea typeface="Calibri"/>
                <a:cs typeface="Times New Roman"/>
              </a:rPr>
            </a:b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2</a:t>
            </a:fld>
            <a:endParaRPr lang="en-US" dirty="0"/>
          </a:p>
        </p:txBody>
      </p:sp>
      <p:sp>
        <p:nvSpPr>
          <p:cNvPr id="3" name="Content Placeholder 2"/>
          <p:cNvSpPr>
            <a:spLocks noGrp="1"/>
          </p:cNvSpPr>
          <p:nvPr>
            <p:ph sz="quarter" idx="1"/>
          </p:nvPr>
        </p:nvSpPr>
        <p:spPr>
          <a:xfrm>
            <a:off x="533400" y="1524000"/>
            <a:ext cx="8229600" cy="5135563"/>
          </a:xfrm>
        </p:spPr>
        <p:txBody>
          <a:bodyPr>
            <a:normAutofit/>
          </a:bodyPr>
          <a:lstStyle/>
          <a:p>
            <a:r>
              <a:rPr lang="en-US" sz="2800" u="sng" dirty="0"/>
              <a:t>Education/Career </a:t>
            </a:r>
            <a:r>
              <a:rPr lang="en-US" sz="2800" u="sng" dirty="0" smtClean="0"/>
              <a:t>Training</a:t>
            </a:r>
          </a:p>
          <a:p>
            <a:r>
              <a:rPr lang="en-US" sz="2800" u="sng" dirty="0"/>
              <a:t>Hip Hop Music and Culture </a:t>
            </a:r>
            <a:endParaRPr lang="en-US" sz="2800" u="sng" dirty="0" smtClean="0"/>
          </a:p>
          <a:p>
            <a:r>
              <a:rPr lang="en-US" sz="2800" u="sng" dirty="0"/>
              <a:t>Law/Freedom </a:t>
            </a:r>
            <a:endParaRPr lang="en-US" sz="2800" u="sng" dirty="0" smtClean="0"/>
          </a:p>
          <a:p>
            <a:r>
              <a:rPr lang="en-US" sz="2800" u="sng" dirty="0"/>
              <a:t>Home Economics/Housing </a:t>
            </a:r>
            <a:endParaRPr lang="en-US" sz="2800" u="sng" dirty="0" smtClean="0"/>
          </a:p>
          <a:p>
            <a:r>
              <a:rPr lang="en-US" sz="2800" u="sng" dirty="0"/>
              <a:t>Public Policy Arena Agenda </a:t>
            </a:r>
            <a:endParaRPr lang="en-US" sz="2800" u="sng" dirty="0" smtClean="0"/>
          </a:p>
          <a:p>
            <a:r>
              <a:rPr lang="en-US" sz="2800" u="sng" dirty="0"/>
              <a:t>Personal Responsibility </a:t>
            </a:r>
            <a:endParaRPr lang="en-US" sz="2800" u="sng" dirty="0" smtClean="0"/>
          </a:p>
          <a:p>
            <a:r>
              <a:rPr lang="en-US" sz="2800" u="sng" dirty="0"/>
              <a:t>Faith and the Moral </a:t>
            </a:r>
            <a:r>
              <a:rPr lang="en-US" sz="2800" u="sng" dirty="0" smtClean="0"/>
              <a:t>Compass</a:t>
            </a:r>
          </a:p>
          <a:p>
            <a:r>
              <a:rPr lang="en-US" sz="2800" u="sng" dirty="0"/>
              <a:t>T.V. and Social Media </a:t>
            </a:r>
            <a:r>
              <a:rPr lang="en-US" sz="2800" u="sng" dirty="0" smtClean="0"/>
              <a:t>Influence</a:t>
            </a:r>
          </a:p>
          <a:p>
            <a:r>
              <a:rPr lang="en-US" sz="2800" u="sng" dirty="0"/>
              <a:t>Health/Wellness </a:t>
            </a:r>
            <a:endParaRPr lang="en-US" sz="2800" dirty="0"/>
          </a:p>
          <a:p>
            <a:endParaRPr lang="en-US" dirty="0"/>
          </a:p>
          <a:p>
            <a:endParaRPr lang="en-US" dirty="0"/>
          </a:p>
          <a:p>
            <a:endParaRPr lang="en-US" dirty="0"/>
          </a:p>
        </p:txBody>
      </p:sp>
    </p:spTree>
    <p:extLst>
      <p:ext uri="{BB962C8B-B14F-4D97-AF65-F5344CB8AC3E}">
        <p14:creationId xmlns:p14="http://schemas.microsoft.com/office/powerpoint/2010/main" val="187419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Education/Career Training</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3</a:t>
            </a:fld>
            <a:endParaRPr lang="en-US"/>
          </a:p>
        </p:txBody>
      </p:sp>
      <p:sp>
        <p:nvSpPr>
          <p:cNvPr id="3" name="Content Placeholder 2"/>
          <p:cNvSpPr>
            <a:spLocks noGrp="1"/>
          </p:cNvSpPr>
          <p:nvPr>
            <p:ph sz="quarter" idx="1"/>
          </p:nvPr>
        </p:nvSpPr>
        <p:spPr/>
        <p:txBody>
          <a:bodyPr>
            <a:normAutofit/>
          </a:bodyPr>
          <a:lstStyle/>
          <a:p>
            <a:pPr marL="0" indent="0">
              <a:buNone/>
            </a:pPr>
            <a:r>
              <a:rPr lang="en-US" dirty="0" smtClean="0"/>
              <a:t>Education </a:t>
            </a:r>
            <a:r>
              <a:rPr lang="en-US" dirty="0"/>
              <a:t>is the foundation of a nice life. </a:t>
            </a:r>
            <a:endParaRPr lang="en-US" dirty="0" smtClean="0"/>
          </a:p>
          <a:p>
            <a:r>
              <a:rPr lang="en-US" dirty="0"/>
              <a:t>No bad legal job</a:t>
            </a:r>
          </a:p>
          <a:p>
            <a:r>
              <a:rPr lang="en-US" dirty="0"/>
              <a:t>24/7 Grammar </a:t>
            </a:r>
          </a:p>
          <a:p>
            <a:r>
              <a:rPr lang="en-US" dirty="0"/>
              <a:t>Cost of College </a:t>
            </a:r>
          </a:p>
          <a:p>
            <a:r>
              <a:rPr lang="en-US" dirty="0"/>
              <a:t>Hoop Dreams </a:t>
            </a:r>
          </a:p>
          <a:p>
            <a:r>
              <a:rPr lang="en-US" dirty="0"/>
              <a:t>Military Education Option</a:t>
            </a:r>
          </a:p>
          <a:p>
            <a:r>
              <a:rPr lang="en-US" dirty="0"/>
              <a:t>Networking/The Hustle </a:t>
            </a:r>
          </a:p>
          <a:p>
            <a:r>
              <a:rPr lang="en-US" dirty="0"/>
              <a:t>Straight To Work Option </a:t>
            </a:r>
          </a:p>
          <a:p>
            <a:pPr marL="0" indent="0">
              <a:buNone/>
            </a:pPr>
            <a:endParaRPr lang="en-US" dirty="0"/>
          </a:p>
        </p:txBody>
      </p:sp>
    </p:spTree>
    <p:extLst>
      <p:ext uri="{BB962C8B-B14F-4D97-AF65-F5344CB8AC3E}">
        <p14:creationId xmlns:p14="http://schemas.microsoft.com/office/powerpoint/2010/main" val="1544698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Hip Hop Music and Culture </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4</a:t>
            </a:fld>
            <a:endParaRPr lang="en-US"/>
          </a:p>
        </p:txBody>
      </p:sp>
      <p:sp>
        <p:nvSpPr>
          <p:cNvPr id="3" name="Content Placeholder 2"/>
          <p:cNvSpPr>
            <a:spLocks noGrp="1"/>
          </p:cNvSpPr>
          <p:nvPr>
            <p:ph sz="quarter" idx="1"/>
          </p:nvPr>
        </p:nvSpPr>
        <p:spPr/>
        <p:txBody>
          <a:bodyPr>
            <a:normAutofit fontScale="77500" lnSpcReduction="20000"/>
          </a:bodyPr>
          <a:lstStyle/>
          <a:p>
            <a:pPr marL="0" indent="0">
              <a:buNone/>
            </a:pPr>
            <a:r>
              <a:rPr lang="en-US" dirty="0"/>
              <a:t>Rap is an art form and artist should be free.  Musical sub-culture leads to choices which lead to financial consequences. </a:t>
            </a:r>
            <a:endParaRPr lang="en-US" dirty="0" smtClean="0"/>
          </a:p>
          <a:p>
            <a:pPr marL="0" indent="0">
              <a:buNone/>
            </a:pPr>
            <a:endParaRPr lang="en-US" dirty="0"/>
          </a:p>
          <a:p>
            <a:r>
              <a:rPr lang="en-US" dirty="0"/>
              <a:t>Proper Context </a:t>
            </a:r>
          </a:p>
          <a:p>
            <a:r>
              <a:rPr lang="en-US" dirty="0"/>
              <a:t>	Art imitating life </a:t>
            </a:r>
          </a:p>
          <a:p>
            <a:r>
              <a:rPr lang="en-US" dirty="0"/>
              <a:t>	Life imitating art</a:t>
            </a:r>
          </a:p>
          <a:p>
            <a:r>
              <a:rPr lang="en-US" dirty="0"/>
              <a:t>Hip is a Culture 	</a:t>
            </a:r>
          </a:p>
          <a:p>
            <a:r>
              <a:rPr lang="en-US" dirty="0"/>
              <a:t>	Dress and Speech (Employability) </a:t>
            </a:r>
          </a:p>
          <a:p>
            <a:r>
              <a:rPr lang="en-US" dirty="0"/>
              <a:t>	“Old men for counsel; young men for war.”  </a:t>
            </a:r>
          </a:p>
          <a:p>
            <a:r>
              <a:rPr lang="en-US" dirty="0"/>
              <a:t>	1 Kings 12:8 </a:t>
            </a:r>
          </a:p>
          <a:p>
            <a:r>
              <a:rPr lang="en-US" dirty="0"/>
              <a:t>	Music Executives/Klan’s work</a:t>
            </a:r>
          </a:p>
          <a:p>
            <a:r>
              <a:rPr lang="en-US" dirty="0"/>
              <a:t>Solutions</a:t>
            </a:r>
          </a:p>
          <a:p>
            <a:r>
              <a:rPr lang="en-US" dirty="0"/>
              <a:t>	Music/Cultural Decisions </a:t>
            </a:r>
          </a:p>
          <a:p>
            <a:r>
              <a:rPr lang="en-US" dirty="0"/>
              <a:t>	2</a:t>
            </a:r>
            <a:r>
              <a:rPr lang="en-US" baseline="30000" dirty="0"/>
              <a:t>nd</a:t>
            </a:r>
            <a:r>
              <a:rPr lang="en-US" dirty="0"/>
              <a:t> Thessalonians 3:10-15 </a:t>
            </a:r>
          </a:p>
          <a:p>
            <a:pPr marL="0" indent="0">
              <a:buNone/>
            </a:pPr>
            <a:endParaRPr lang="en-US" dirty="0"/>
          </a:p>
        </p:txBody>
      </p:sp>
    </p:spTree>
    <p:extLst>
      <p:ext uri="{BB962C8B-B14F-4D97-AF65-F5344CB8AC3E}">
        <p14:creationId xmlns:p14="http://schemas.microsoft.com/office/powerpoint/2010/main" val="186346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Law/Freedom </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5</a:t>
            </a:fld>
            <a:endParaRPr lang="en-US"/>
          </a:p>
        </p:txBody>
      </p:sp>
      <p:sp>
        <p:nvSpPr>
          <p:cNvPr id="3" name="Content Placeholder 2"/>
          <p:cNvSpPr>
            <a:spLocks noGrp="1"/>
          </p:cNvSpPr>
          <p:nvPr>
            <p:ph sz="quarter" idx="1"/>
          </p:nvPr>
        </p:nvSpPr>
        <p:spPr/>
        <p:txBody>
          <a:bodyPr>
            <a:normAutofit fontScale="62500" lnSpcReduction="20000"/>
          </a:bodyPr>
          <a:lstStyle/>
          <a:p>
            <a:pPr marL="0" indent="0">
              <a:buNone/>
            </a:pPr>
            <a:r>
              <a:rPr lang="en-US" dirty="0"/>
              <a:t>What’s more important than freedom? </a:t>
            </a:r>
          </a:p>
          <a:p>
            <a:r>
              <a:rPr lang="en-US" dirty="0"/>
              <a:t>Would you rather be a slave in 1815 or an inmate in 2015? </a:t>
            </a:r>
          </a:p>
          <a:p>
            <a:r>
              <a:rPr lang="en-US" dirty="0"/>
              <a:t>Put it on the scale.</a:t>
            </a:r>
          </a:p>
          <a:p>
            <a:r>
              <a:rPr lang="en-US" dirty="0"/>
              <a:t>Bill Badass- no one tells him what to do </a:t>
            </a:r>
          </a:p>
          <a:p>
            <a:r>
              <a:rPr lang="en-US" dirty="0"/>
              <a:t>Closet living </a:t>
            </a:r>
          </a:p>
          <a:p>
            <a:r>
              <a:rPr lang="en-US" dirty="0"/>
              <a:t>Cost of Prisons- big governmental budget item </a:t>
            </a:r>
          </a:p>
          <a:p>
            <a:r>
              <a:rPr lang="en-US" dirty="0"/>
              <a:t>	$21,000 for Georgia inmate in 2011</a:t>
            </a:r>
          </a:p>
          <a:p>
            <a:r>
              <a:rPr lang="en-US" dirty="0"/>
              <a:t>	$90,000 for Georgia Juvenile offender </a:t>
            </a:r>
          </a:p>
          <a:p>
            <a:r>
              <a:rPr lang="en-US" dirty="0"/>
              <a:t>Other freedoms </a:t>
            </a:r>
          </a:p>
          <a:p>
            <a:r>
              <a:rPr lang="en-US" dirty="0"/>
              <a:t>	Reporting to government </a:t>
            </a:r>
          </a:p>
          <a:p>
            <a:r>
              <a:rPr lang="en-US" dirty="0"/>
              <a:t>	Alcohol, drug and food addictions</a:t>
            </a:r>
          </a:p>
          <a:p>
            <a:r>
              <a:rPr lang="en-US" dirty="0"/>
              <a:t>	Financial Freedom</a:t>
            </a:r>
          </a:p>
          <a:p>
            <a:r>
              <a:rPr lang="en-US" dirty="0"/>
              <a:t>Basic Law 101</a:t>
            </a:r>
          </a:p>
          <a:p>
            <a:r>
              <a:rPr lang="en-US" dirty="0"/>
              <a:t>	Ignorance is not an excuse </a:t>
            </a:r>
          </a:p>
          <a:p>
            <a:r>
              <a:rPr lang="en-US" dirty="0"/>
              <a:t>	Civil, Criminal, Torts, Property And Family Law </a:t>
            </a:r>
          </a:p>
          <a:p>
            <a:r>
              <a:rPr lang="en-US" dirty="0"/>
              <a:t>	Two hour Intro to Law for Youth </a:t>
            </a:r>
          </a:p>
        </p:txBody>
      </p:sp>
    </p:spTree>
    <p:extLst>
      <p:ext uri="{BB962C8B-B14F-4D97-AF65-F5344CB8AC3E}">
        <p14:creationId xmlns:p14="http://schemas.microsoft.com/office/powerpoint/2010/main" val="17202032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Home Economics/Housing </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6</a:t>
            </a:fld>
            <a:endParaRPr lang="en-US"/>
          </a:p>
        </p:txBody>
      </p:sp>
      <p:sp>
        <p:nvSpPr>
          <p:cNvPr id="3" name="Content Placeholder 2"/>
          <p:cNvSpPr>
            <a:spLocks noGrp="1"/>
          </p:cNvSpPr>
          <p:nvPr>
            <p:ph sz="quarter" idx="1"/>
          </p:nvPr>
        </p:nvSpPr>
        <p:spPr/>
        <p:txBody>
          <a:bodyPr>
            <a:normAutofit fontScale="70000" lnSpcReduction="20000"/>
          </a:bodyPr>
          <a:lstStyle/>
          <a:p>
            <a:pPr marL="0" indent="0">
              <a:buNone/>
            </a:pPr>
            <a:r>
              <a:rPr lang="en-US" dirty="0"/>
              <a:t>Everything starts at home/Home Training </a:t>
            </a:r>
            <a:endParaRPr lang="en-US" dirty="0" smtClean="0"/>
          </a:p>
          <a:p>
            <a:r>
              <a:rPr lang="en-US" dirty="0"/>
              <a:t>Home = Small Business </a:t>
            </a:r>
          </a:p>
          <a:p>
            <a:r>
              <a:rPr lang="en-US" dirty="0"/>
              <a:t>Home Business Plan</a:t>
            </a:r>
          </a:p>
          <a:p>
            <a:r>
              <a:rPr lang="en-US" dirty="0" smtClean="0"/>
              <a:t>Investing- </a:t>
            </a:r>
            <a:r>
              <a:rPr lang="en-US" dirty="0"/>
              <a:t>college cost, homeownership </a:t>
            </a:r>
          </a:p>
          <a:p>
            <a:r>
              <a:rPr lang="en-US" dirty="0" smtClean="0"/>
              <a:t>Training- </a:t>
            </a:r>
            <a:r>
              <a:rPr lang="en-US" dirty="0"/>
              <a:t>etiquette, faith walk, dinner table discussions </a:t>
            </a:r>
          </a:p>
          <a:p>
            <a:r>
              <a:rPr lang="en-US" dirty="0" smtClean="0"/>
              <a:t>Research- </a:t>
            </a:r>
            <a:r>
              <a:rPr lang="en-US" dirty="0"/>
              <a:t>Successful families, DIY Home Improvement, Useful </a:t>
            </a:r>
            <a:r>
              <a:rPr lang="en-US" dirty="0" smtClean="0"/>
              <a:t>T.V. </a:t>
            </a:r>
          </a:p>
          <a:p>
            <a:r>
              <a:rPr lang="en-US" dirty="0"/>
              <a:t>Development- building stronger kids, parents who learn from other’s wisdom, family sacrifice for career opportunities </a:t>
            </a:r>
          </a:p>
          <a:p>
            <a:r>
              <a:rPr lang="en-US" dirty="0" smtClean="0"/>
              <a:t>Risk </a:t>
            </a:r>
            <a:r>
              <a:rPr lang="en-US" dirty="0"/>
              <a:t>Management- Nipping problems in the bud, surrounding family with positive people in healthy environments, particular about schools. </a:t>
            </a:r>
          </a:p>
          <a:p>
            <a:r>
              <a:rPr lang="en-US" dirty="0"/>
              <a:t>Savings/Financial Foundation- untouchable nest egg, retirement program at work, struggle-free living </a:t>
            </a:r>
          </a:p>
          <a:p>
            <a:r>
              <a:rPr lang="en-US" dirty="0"/>
              <a:t>Marketing- Networking positive constructive people who witness your solidness, dating people who enhance your life </a:t>
            </a:r>
          </a:p>
          <a:p>
            <a:r>
              <a:rPr lang="en-US" dirty="0"/>
              <a:t>Human Resources- family members are new employees/partners, exhaustive interview process, detailed research of history and experience</a:t>
            </a:r>
          </a:p>
          <a:p>
            <a:pPr marL="0" indent="0">
              <a:buNone/>
            </a:pPr>
            <a:endParaRPr lang="en-US" dirty="0"/>
          </a:p>
        </p:txBody>
      </p:sp>
    </p:spTree>
    <p:extLst>
      <p:ext uri="{BB962C8B-B14F-4D97-AF65-F5344CB8AC3E}">
        <p14:creationId xmlns:p14="http://schemas.microsoft.com/office/powerpoint/2010/main" val="417116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Home Economics/Housing </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7</a:t>
            </a:fld>
            <a:endParaRPr lang="en-US"/>
          </a:p>
        </p:txBody>
      </p:sp>
      <p:sp>
        <p:nvSpPr>
          <p:cNvPr id="3" name="Content Placeholder 2"/>
          <p:cNvSpPr>
            <a:spLocks noGrp="1"/>
          </p:cNvSpPr>
          <p:nvPr>
            <p:ph sz="quarter" idx="1"/>
          </p:nvPr>
        </p:nvSpPr>
        <p:spPr/>
        <p:txBody>
          <a:bodyPr>
            <a:normAutofit fontScale="70000" lnSpcReduction="20000"/>
          </a:bodyPr>
          <a:lstStyle/>
          <a:p>
            <a:r>
              <a:rPr lang="en-US" dirty="0"/>
              <a:t>Home Ownership</a:t>
            </a:r>
          </a:p>
          <a:p>
            <a:r>
              <a:rPr lang="en-US" dirty="0"/>
              <a:t>	House is 2</a:t>
            </a:r>
            <a:r>
              <a:rPr lang="en-US" baseline="30000" dirty="0"/>
              <a:t>nd</a:t>
            </a:r>
            <a:r>
              <a:rPr lang="en-US" dirty="0"/>
              <a:t> biggest investment </a:t>
            </a:r>
          </a:p>
          <a:p>
            <a:r>
              <a:rPr lang="en-US" dirty="0"/>
              <a:t>	Renting is buying for someone else</a:t>
            </a:r>
          </a:p>
          <a:p>
            <a:r>
              <a:rPr lang="en-US" dirty="0"/>
              <a:t>	Appreciable Asset </a:t>
            </a:r>
          </a:p>
          <a:p>
            <a:r>
              <a:rPr lang="en-US" dirty="0"/>
              <a:t>Means – Don’t bite off more than you can chew</a:t>
            </a:r>
          </a:p>
          <a:p>
            <a:r>
              <a:rPr lang="en-US" dirty="0"/>
              <a:t>	House Poor/Counting Chickens</a:t>
            </a:r>
          </a:p>
          <a:p>
            <a:r>
              <a:rPr lang="en-US" dirty="0"/>
              <a:t>Struggle, Stretch, Strain </a:t>
            </a:r>
          </a:p>
          <a:p>
            <a:r>
              <a:rPr lang="en-US" dirty="0"/>
              <a:t>	Struggle is part of life</a:t>
            </a:r>
          </a:p>
          <a:p>
            <a:r>
              <a:rPr lang="en-US" dirty="0"/>
              <a:t>	Constantly Stretching Money </a:t>
            </a:r>
          </a:p>
          <a:p>
            <a:r>
              <a:rPr lang="en-US" dirty="0"/>
              <a:t>	Financial and Emotional Strain </a:t>
            </a:r>
          </a:p>
          <a:p>
            <a:r>
              <a:rPr lang="en-US" dirty="0"/>
              <a:t>Conspicuous Consumption/Bling </a:t>
            </a:r>
          </a:p>
          <a:p>
            <a:r>
              <a:rPr lang="en-US" dirty="0"/>
              <a:t>	Smart Financial Planning </a:t>
            </a:r>
          </a:p>
          <a:p>
            <a:r>
              <a:rPr lang="en-US" dirty="0"/>
              <a:t>	$3,000 Rims on $2,000 car    </a:t>
            </a:r>
          </a:p>
          <a:p>
            <a:r>
              <a:rPr lang="en-US" dirty="0"/>
              <a:t>	Air </a:t>
            </a:r>
            <a:r>
              <a:rPr lang="en-US" dirty="0" err="1"/>
              <a:t>Jordans</a:t>
            </a:r>
            <a:r>
              <a:rPr lang="en-US" dirty="0"/>
              <a:t> at the Bus Stop </a:t>
            </a:r>
          </a:p>
          <a:p>
            <a:r>
              <a:rPr lang="en-US" dirty="0"/>
              <a:t>Lump Sum / Earned Income Tax Credit</a:t>
            </a:r>
          </a:p>
          <a:p>
            <a:pPr marL="0" indent="0">
              <a:buNone/>
            </a:pPr>
            <a:endParaRPr lang="en-US" dirty="0"/>
          </a:p>
        </p:txBody>
      </p:sp>
    </p:spTree>
    <p:extLst>
      <p:ext uri="{BB962C8B-B14F-4D97-AF65-F5344CB8AC3E}">
        <p14:creationId xmlns:p14="http://schemas.microsoft.com/office/powerpoint/2010/main" val="8931085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Public Policy Arena Agenda </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8</a:t>
            </a:fld>
            <a:endParaRPr lang="en-US"/>
          </a:p>
        </p:txBody>
      </p:sp>
      <p:sp>
        <p:nvSpPr>
          <p:cNvPr id="3" name="Content Placeholder 2"/>
          <p:cNvSpPr>
            <a:spLocks noGrp="1"/>
          </p:cNvSpPr>
          <p:nvPr>
            <p:ph sz="quarter" idx="1"/>
          </p:nvPr>
        </p:nvSpPr>
        <p:spPr/>
        <p:txBody>
          <a:bodyPr>
            <a:normAutofit fontScale="62500" lnSpcReduction="20000"/>
          </a:bodyPr>
          <a:lstStyle/>
          <a:p>
            <a:pPr marL="0" indent="0">
              <a:buNone/>
            </a:pPr>
            <a:r>
              <a:rPr lang="en-US" dirty="0"/>
              <a:t>Everyone has an agenda/staying paid </a:t>
            </a:r>
            <a:endParaRPr lang="en-US" dirty="0" smtClean="0"/>
          </a:p>
          <a:p>
            <a:r>
              <a:rPr lang="en-US" dirty="0"/>
              <a:t>Eye for detecting agendas </a:t>
            </a:r>
          </a:p>
          <a:p>
            <a:r>
              <a:rPr lang="en-US" dirty="0"/>
              <a:t>Teachers’ Union – Johnny Can’t Read</a:t>
            </a:r>
          </a:p>
          <a:p>
            <a:r>
              <a:rPr lang="en-US" dirty="0"/>
              <a:t>Georgia Peanuts </a:t>
            </a:r>
          </a:p>
          <a:p>
            <a:r>
              <a:rPr lang="en-US" dirty="0"/>
              <a:t>Activists- sincere or love drama</a:t>
            </a:r>
          </a:p>
          <a:p>
            <a:r>
              <a:rPr lang="en-US" dirty="0"/>
              <a:t>	Gun Control </a:t>
            </a:r>
          </a:p>
          <a:p>
            <a:r>
              <a:rPr lang="en-US" dirty="0"/>
              <a:t>	Press as Activists </a:t>
            </a:r>
          </a:p>
          <a:p>
            <a:r>
              <a:rPr lang="en-US" dirty="0"/>
              <a:t>	Right Wing Media and Hip Hop Culture</a:t>
            </a:r>
          </a:p>
          <a:p>
            <a:r>
              <a:rPr lang="en-US" dirty="0"/>
              <a:t>	Negative Energy = Opportunistic Agenda </a:t>
            </a:r>
          </a:p>
          <a:p>
            <a:r>
              <a:rPr lang="en-US" dirty="0"/>
              <a:t>Psalms 1:1  </a:t>
            </a:r>
            <a:r>
              <a:rPr lang="en-US" i="1" dirty="0"/>
              <a:t>Blessed is the man that </a:t>
            </a:r>
            <a:r>
              <a:rPr lang="en-US" i="1" dirty="0" err="1"/>
              <a:t>walketh</a:t>
            </a:r>
            <a:r>
              <a:rPr lang="en-US" i="1" dirty="0"/>
              <a:t> not in the counsel of the ungodly, nor </a:t>
            </a:r>
            <a:r>
              <a:rPr lang="en-US" i="1" dirty="0" err="1"/>
              <a:t>standeth</a:t>
            </a:r>
            <a:r>
              <a:rPr lang="en-US" i="1" dirty="0"/>
              <a:t> in the way of sinners, nor </a:t>
            </a:r>
            <a:r>
              <a:rPr lang="en-US" i="1" dirty="0" err="1"/>
              <a:t>sitteth</a:t>
            </a:r>
            <a:r>
              <a:rPr lang="en-US" i="1" dirty="0"/>
              <a:t> in the seat of the scornful.</a:t>
            </a:r>
            <a:r>
              <a:rPr lang="en-US" dirty="0"/>
              <a:t> </a:t>
            </a:r>
          </a:p>
          <a:p>
            <a:r>
              <a:rPr lang="en-US" dirty="0"/>
              <a:t>Psalm 1:6 </a:t>
            </a:r>
            <a:r>
              <a:rPr lang="en-US" i="1" dirty="0"/>
              <a:t>For the Lord </a:t>
            </a:r>
            <a:r>
              <a:rPr lang="en-US" i="1" dirty="0" err="1"/>
              <a:t>knoweth</a:t>
            </a:r>
            <a:r>
              <a:rPr lang="en-US" i="1" dirty="0"/>
              <a:t> the way of the righteous: but the way of the ungodly shall perish.</a:t>
            </a:r>
            <a:r>
              <a:rPr lang="en-US" dirty="0"/>
              <a:t> </a:t>
            </a:r>
          </a:p>
          <a:p>
            <a:r>
              <a:rPr lang="en-US" dirty="0"/>
              <a:t>Tail Wagging the Dog </a:t>
            </a:r>
          </a:p>
          <a:p>
            <a:r>
              <a:rPr lang="en-US" dirty="0"/>
              <a:t>	Conflict and Demonization = ratings and money </a:t>
            </a:r>
          </a:p>
          <a:p>
            <a:r>
              <a:rPr lang="en-US" dirty="0"/>
              <a:t>	Presidential Candidates Building a Brand </a:t>
            </a:r>
          </a:p>
          <a:p>
            <a:pPr marL="0" indent="0">
              <a:buNone/>
            </a:pPr>
            <a:endParaRPr lang="en-US" dirty="0"/>
          </a:p>
        </p:txBody>
      </p:sp>
    </p:spTree>
    <p:extLst>
      <p:ext uri="{BB962C8B-B14F-4D97-AF65-F5344CB8AC3E}">
        <p14:creationId xmlns:p14="http://schemas.microsoft.com/office/powerpoint/2010/main" val="1636884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Public Policy Arena Agenda </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9</a:t>
            </a:fld>
            <a:endParaRPr lang="en-US"/>
          </a:p>
        </p:txBody>
      </p:sp>
      <p:sp>
        <p:nvSpPr>
          <p:cNvPr id="3" name="Content Placeholder 2"/>
          <p:cNvSpPr>
            <a:spLocks noGrp="1"/>
          </p:cNvSpPr>
          <p:nvPr>
            <p:ph sz="quarter" idx="1"/>
          </p:nvPr>
        </p:nvSpPr>
        <p:spPr/>
        <p:txBody>
          <a:bodyPr>
            <a:normAutofit fontScale="62500" lnSpcReduction="20000"/>
          </a:bodyPr>
          <a:lstStyle/>
          <a:p>
            <a:r>
              <a:rPr lang="en-US" dirty="0"/>
              <a:t>Hip Hop Industry – worse than the Klan </a:t>
            </a:r>
          </a:p>
          <a:p>
            <a:r>
              <a:rPr lang="en-US" dirty="0"/>
              <a:t>	Do anything for more money </a:t>
            </a:r>
          </a:p>
          <a:p>
            <a:r>
              <a:rPr lang="en-US" dirty="0"/>
              <a:t>	Music executives get the real money </a:t>
            </a:r>
          </a:p>
          <a:p>
            <a:r>
              <a:rPr lang="en-US" dirty="0"/>
              <a:t>	East money for thugs and dancers isn’t easy</a:t>
            </a:r>
          </a:p>
          <a:p>
            <a:r>
              <a:rPr lang="en-US" dirty="0"/>
              <a:t>Role of Government/Unhealthy Liberal Agenda</a:t>
            </a:r>
          </a:p>
          <a:p>
            <a:r>
              <a:rPr lang="en-US" dirty="0"/>
              <a:t>	Federal Government should protect everyone’s rights </a:t>
            </a:r>
          </a:p>
          <a:p>
            <a:r>
              <a:rPr lang="en-US" dirty="0"/>
              <a:t>	Temporary Assistance leads to Entitlement Mentality</a:t>
            </a:r>
          </a:p>
          <a:p>
            <a:r>
              <a:rPr lang="en-US" dirty="0"/>
              <a:t>	Does assistance limit doing for self? </a:t>
            </a:r>
          </a:p>
          <a:p>
            <a:r>
              <a:rPr lang="en-US" dirty="0"/>
              <a:t>	Are city liberals’ agenda healthy for rural communities? </a:t>
            </a:r>
          </a:p>
          <a:p>
            <a:r>
              <a:rPr lang="en-US" dirty="0"/>
              <a:t>Every voice at the table</a:t>
            </a:r>
          </a:p>
          <a:p>
            <a:r>
              <a:rPr lang="en-US" dirty="0"/>
              <a:t>	Far Right and Far Left too vocal </a:t>
            </a:r>
          </a:p>
          <a:p>
            <a:r>
              <a:rPr lang="en-US" dirty="0"/>
              <a:t>Justice Clarence Thomas’s Grandfather : Keep the government out of your business </a:t>
            </a:r>
          </a:p>
          <a:p>
            <a:r>
              <a:rPr lang="en-US" dirty="0"/>
              <a:t>Summary: 	</a:t>
            </a:r>
          </a:p>
          <a:p>
            <a:r>
              <a:rPr lang="en-US" dirty="0"/>
              <a:t>	Everyone has an agenda</a:t>
            </a:r>
          </a:p>
          <a:p>
            <a:r>
              <a:rPr lang="en-US" dirty="0"/>
              <a:t>	Develop Agenda Detection Capabilities</a:t>
            </a:r>
          </a:p>
          <a:p>
            <a:r>
              <a:rPr lang="en-US" dirty="0"/>
              <a:t>	Compare and Contrast   </a:t>
            </a:r>
          </a:p>
          <a:p>
            <a:pPr marL="0" indent="0">
              <a:buNone/>
            </a:pPr>
            <a:endParaRPr lang="en-US" dirty="0"/>
          </a:p>
        </p:txBody>
      </p:sp>
    </p:spTree>
    <p:extLst>
      <p:ext uri="{BB962C8B-B14F-4D97-AF65-F5344CB8AC3E}">
        <p14:creationId xmlns:p14="http://schemas.microsoft.com/office/powerpoint/2010/main" val="39251025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Personal Responsibility </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10</a:t>
            </a:fld>
            <a:endParaRPr lang="en-US"/>
          </a:p>
        </p:txBody>
      </p:sp>
      <p:sp>
        <p:nvSpPr>
          <p:cNvPr id="3" name="Content Placeholder 2"/>
          <p:cNvSpPr>
            <a:spLocks noGrp="1"/>
          </p:cNvSpPr>
          <p:nvPr>
            <p:ph sz="quarter" idx="1"/>
          </p:nvPr>
        </p:nvSpPr>
        <p:spPr/>
        <p:txBody>
          <a:bodyPr>
            <a:normAutofit fontScale="25000" lnSpcReduction="20000"/>
          </a:bodyPr>
          <a:lstStyle/>
          <a:p>
            <a:pPr marL="0" indent="0">
              <a:buNone/>
            </a:pPr>
            <a:r>
              <a:rPr lang="en-US" sz="6200" dirty="0"/>
              <a:t>Choices, Decisions and Consequences </a:t>
            </a:r>
            <a:endParaRPr lang="en-US" sz="6200" dirty="0" smtClean="0"/>
          </a:p>
          <a:p>
            <a:r>
              <a:rPr lang="en-US" sz="6200" dirty="0"/>
              <a:t>Government can’t fix everything </a:t>
            </a:r>
          </a:p>
          <a:p>
            <a:r>
              <a:rPr lang="en-US" sz="6200" dirty="0"/>
              <a:t>Solutions start with personal responsibility </a:t>
            </a:r>
          </a:p>
          <a:p>
            <a:r>
              <a:rPr lang="en-US" sz="6200" dirty="0"/>
              <a:t>	Own what you did</a:t>
            </a:r>
          </a:p>
          <a:p>
            <a:r>
              <a:rPr lang="en-US" sz="6200" dirty="0"/>
              <a:t>Conservative Movement P.R. movement failed: Too Mean </a:t>
            </a:r>
          </a:p>
          <a:p>
            <a:r>
              <a:rPr lang="en-US" sz="6200" dirty="0"/>
              <a:t>	Positive Encouragement </a:t>
            </a:r>
          </a:p>
          <a:p>
            <a:r>
              <a:rPr lang="en-US" sz="6200" dirty="0"/>
              <a:t>	Speaker Newt Gingrich’s federal government limited role: fair playing field</a:t>
            </a:r>
          </a:p>
          <a:p>
            <a:r>
              <a:rPr lang="en-US" sz="6200" dirty="0"/>
              <a:t>	Prosperity determined by actions </a:t>
            </a:r>
          </a:p>
          <a:p>
            <a:r>
              <a:rPr lang="en-US" sz="6200" dirty="0"/>
              <a:t>	If your life stinks, what did you do or didn’t you do </a:t>
            </a:r>
          </a:p>
          <a:p>
            <a:r>
              <a:rPr lang="en-US" sz="6200" dirty="0"/>
              <a:t>Choices, Decisions and Consequences</a:t>
            </a:r>
          </a:p>
          <a:p>
            <a:r>
              <a:rPr lang="en-US" sz="6200" dirty="0"/>
              <a:t>	Does governmental involvement encourage risky decision-making? </a:t>
            </a:r>
          </a:p>
          <a:p>
            <a:r>
              <a:rPr lang="en-US" sz="6200" dirty="0"/>
              <a:t>	Deliberation -  big choices require a slow well-researched decision-making process</a:t>
            </a:r>
          </a:p>
          <a:p>
            <a:r>
              <a:rPr lang="en-US" sz="6200" dirty="0"/>
              <a:t>	Focus – implement and execute decisions </a:t>
            </a:r>
          </a:p>
          <a:p>
            <a:r>
              <a:rPr lang="en-US" sz="6200" dirty="0"/>
              <a:t>Family Engineering – who had a baby with whom at what time and under what financial conditions </a:t>
            </a:r>
          </a:p>
          <a:p>
            <a:r>
              <a:rPr lang="en-US" sz="6200" dirty="0"/>
              <a:t>Self-analysis – look in the mirror</a:t>
            </a:r>
          </a:p>
          <a:p>
            <a:pPr marL="0" indent="0">
              <a:buNone/>
            </a:pPr>
            <a:endParaRPr lang="en-US" dirty="0"/>
          </a:p>
        </p:txBody>
      </p:sp>
    </p:spTree>
    <p:extLst>
      <p:ext uri="{BB962C8B-B14F-4D97-AF65-F5344CB8AC3E}">
        <p14:creationId xmlns:p14="http://schemas.microsoft.com/office/powerpoint/2010/main" val="3821863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Faith and the Moral Compass</a:t>
            </a: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11</a:t>
            </a:fld>
            <a:endParaRPr lang="en-US"/>
          </a:p>
        </p:txBody>
      </p:sp>
      <p:sp>
        <p:nvSpPr>
          <p:cNvPr id="3" name="Content Placeholder 2"/>
          <p:cNvSpPr>
            <a:spLocks noGrp="1"/>
          </p:cNvSpPr>
          <p:nvPr>
            <p:ph sz="quarter" idx="1"/>
          </p:nvPr>
        </p:nvSpPr>
        <p:spPr>
          <a:xfrm>
            <a:off x="457200" y="1371600"/>
            <a:ext cx="8229600" cy="4754563"/>
          </a:xfrm>
        </p:spPr>
        <p:txBody>
          <a:bodyPr>
            <a:noAutofit/>
          </a:bodyPr>
          <a:lstStyle/>
          <a:p>
            <a:r>
              <a:rPr lang="en-US" sz="1100" dirty="0"/>
              <a:t>Faithless people – costly circumstances </a:t>
            </a:r>
          </a:p>
          <a:p>
            <a:r>
              <a:rPr lang="en-US" sz="1100" dirty="0"/>
              <a:t>Why God allows suffering?  Earthly Heaven </a:t>
            </a:r>
          </a:p>
          <a:p>
            <a:r>
              <a:rPr lang="en-US" sz="1100" dirty="0"/>
              <a:t>Moral Compass = Act Right </a:t>
            </a:r>
          </a:p>
          <a:p>
            <a:r>
              <a:rPr lang="en-US" sz="1100" dirty="0"/>
              <a:t>Matthew 22:35-40 </a:t>
            </a:r>
            <a:r>
              <a:rPr lang="en-US" sz="1100" i="1" dirty="0"/>
              <a:t>Then one of them, which was a lawyer, asked him a question, tempting him, and saying,</a:t>
            </a:r>
            <a:endParaRPr lang="en-US" sz="1100" dirty="0"/>
          </a:p>
          <a:p>
            <a:r>
              <a:rPr lang="en-US" sz="1100" i="1" dirty="0"/>
              <a:t>Master, which is the great commandment in the law?</a:t>
            </a:r>
            <a:endParaRPr lang="en-US" sz="1100" dirty="0"/>
          </a:p>
          <a:p>
            <a:r>
              <a:rPr lang="en-US" sz="1100" i="1" dirty="0"/>
              <a:t>Jesus said unto him, Thou shalt love the Lord thy God with all thy heart, and with all thy soul, and with all thy mind.</a:t>
            </a:r>
            <a:endParaRPr lang="en-US" sz="1100" dirty="0"/>
          </a:p>
          <a:p>
            <a:r>
              <a:rPr lang="en-US" sz="1100" i="1" dirty="0"/>
              <a:t>This is the first and great commandment.</a:t>
            </a:r>
            <a:endParaRPr lang="en-US" sz="1100" dirty="0"/>
          </a:p>
          <a:p>
            <a:r>
              <a:rPr lang="en-US" sz="1100" i="1" dirty="0"/>
              <a:t>And the second is like unto it, Thou shalt love thy neighbor as thyself.</a:t>
            </a:r>
            <a:endParaRPr lang="en-US" sz="1100" dirty="0"/>
          </a:p>
          <a:p>
            <a:r>
              <a:rPr lang="en-US" sz="1100" i="1" dirty="0"/>
              <a:t>On these two commandments hang all the law and the prophets.</a:t>
            </a:r>
            <a:endParaRPr lang="en-US" sz="1100" dirty="0"/>
          </a:p>
          <a:p>
            <a:r>
              <a:rPr lang="en-US" sz="1100" dirty="0"/>
              <a:t> </a:t>
            </a:r>
          </a:p>
          <a:p>
            <a:r>
              <a:rPr lang="en-US" sz="1100" dirty="0"/>
              <a:t>Randy </a:t>
            </a:r>
            <a:r>
              <a:rPr lang="en-US" sz="1100" dirty="0" err="1"/>
              <a:t>Pausch</a:t>
            </a:r>
            <a:r>
              <a:rPr lang="en-US" sz="1100" dirty="0"/>
              <a:t>: </a:t>
            </a:r>
            <a:r>
              <a:rPr lang="en-US" sz="1100" i="1" dirty="0"/>
              <a:t>Just ignore everything they say and only pay attention to what they do</a:t>
            </a:r>
            <a:r>
              <a:rPr lang="en-US" sz="1100" dirty="0"/>
              <a:t>.</a:t>
            </a:r>
          </a:p>
          <a:p>
            <a:r>
              <a:rPr lang="en-US" sz="1100" dirty="0"/>
              <a:t>Thoughts, Words and Deeds </a:t>
            </a:r>
          </a:p>
          <a:p>
            <a:r>
              <a:rPr lang="en-US" sz="1100" dirty="0"/>
              <a:t>JFK: Ask Not </a:t>
            </a:r>
          </a:p>
          <a:p>
            <a:r>
              <a:rPr lang="en-US" sz="1100" dirty="0"/>
              <a:t>Governmental Authority: </a:t>
            </a:r>
          </a:p>
          <a:p>
            <a:r>
              <a:rPr lang="en-US" sz="1100" dirty="0"/>
              <a:t>Romans 13: 1-5 </a:t>
            </a:r>
            <a:r>
              <a:rPr lang="en-US" sz="1100" b="1" i="1" dirty="0">
                <a:hlinkClick r:id="rId2"/>
              </a:rPr>
              <a:t>1</a:t>
            </a:r>
            <a:r>
              <a:rPr lang="en-US" sz="1100" i="1" dirty="0"/>
              <a:t>Let everyone be subject to the governing authorities, for there is no authority except that which God has established. The authorities that exist have been established by God.</a:t>
            </a:r>
            <a:r>
              <a:rPr lang="en-US" sz="1100" b="1" i="1" dirty="0">
                <a:hlinkClick r:id="rId3"/>
              </a:rPr>
              <a:t>2</a:t>
            </a:r>
            <a:r>
              <a:rPr lang="en-US" sz="1100" i="1" dirty="0"/>
              <a:t>Consequently, whoever rebels against the authority is rebelling against what God has instituted, and those who do so will bring judgment on themselves. </a:t>
            </a:r>
            <a:r>
              <a:rPr lang="en-US" sz="1100" b="1" i="1" dirty="0">
                <a:hlinkClick r:id="rId4"/>
              </a:rPr>
              <a:t>3</a:t>
            </a:r>
            <a:r>
              <a:rPr lang="en-US" sz="1100" i="1" dirty="0"/>
              <a:t>For rulers hold no terror for those who do right, but for those who do wrong. Do you want to be free from fear of the one in authority? Then do what is right and you will be commended. </a:t>
            </a:r>
            <a:r>
              <a:rPr lang="en-US" sz="1100" b="1" i="1" dirty="0">
                <a:hlinkClick r:id="rId5"/>
              </a:rPr>
              <a:t>4</a:t>
            </a:r>
            <a:r>
              <a:rPr lang="en-US" sz="1100" i="1" dirty="0"/>
              <a:t>For the one in authority is God’s servant for your good. But if you do wrong, be afraid, for rulers do not bear the sword for no reason. They are God’s servants, agents of wrath to bring punishment on the wrongdoer. </a:t>
            </a:r>
            <a:r>
              <a:rPr lang="en-US" sz="1100" b="1" i="1" dirty="0">
                <a:hlinkClick r:id="rId6"/>
              </a:rPr>
              <a:t>5</a:t>
            </a:r>
            <a:r>
              <a:rPr lang="en-US" sz="1100" i="1" dirty="0"/>
              <a:t>Therefore, it is necessary to submit to the authorities, not only because of possible punishment but also as a matter of conscience. </a:t>
            </a:r>
            <a:endParaRPr lang="en-US" sz="1100" dirty="0"/>
          </a:p>
          <a:p>
            <a:r>
              <a:rPr lang="en-US" sz="1100" i="1" dirty="0"/>
              <a:t>Rulers do not bear the sword for no reason </a:t>
            </a:r>
            <a:endParaRPr lang="en-US" sz="1100" dirty="0"/>
          </a:p>
          <a:p>
            <a:r>
              <a:rPr lang="en-US" sz="1100" i="1" dirty="0"/>
              <a:t>Without order, chaos </a:t>
            </a:r>
            <a:endParaRPr lang="en-US" sz="1100" dirty="0"/>
          </a:p>
          <a:p>
            <a:r>
              <a:rPr lang="en-US" sz="1100" i="1" dirty="0"/>
              <a:t>Shame </a:t>
            </a:r>
            <a:endParaRPr lang="en-US" sz="1100" dirty="0"/>
          </a:p>
        </p:txBody>
      </p:sp>
    </p:spTree>
    <p:extLst>
      <p:ext uri="{BB962C8B-B14F-4D97-AF65-F5344CB8AC3E}">
        <p14:creationId xmlns:p14="http://schemas.microsoft.com/office/powerpoint/2010/main" val="33298474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Faith and the Moral Compass</a:t>
            </a: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12</a:t>
            </a:fld>
            <a:endParaRPr lang="en-US"/>
          </a:p>
        </p:txBody>
      </p:sp>
      <p:sp>
        <p:nvSpPr>
          <p:cNvPr id="3" name="Content Placeholder 2"/>
          <p:cNvSpPr>
            <a:spLocks noGrp="1"/>
          </p:cNvSpPr>
          <p:nvPr>
            <p:ph sz="quarter" idx="1"/>
          </p:nvPr>
        </p:nvSpPr>
        <p:spPr>
          <a:xfrm>
            <a:off x="457200" y="1524000"/>
            <a:ext cx="8229600" cy="4983163"/>
          </a:xfrm>
        </p:spPr>
        <p:txBody>
          <a:bodyPr>
            <a:normAutofit fontScale="77500" lnSpcReduction="20000"/>
          </a:bodyPr>
          <a:lstStyle/>
          <a:p>
            <a:r>
              <a:rPr lang="en-US" i="1" dirty="0"/>
              <a:t>Residual Benefit of Church </a:t>
            </a:r>
            <a:endParaRPr lang="en-US" dirty="0"/>
          </a:p>
          <a:p>
            <a:r>
              <a:rPr lang="en-US" i="1" dirty="0"/>
              <a:t>Understanding - </a:t>
            </a:r>
            <a:r>
              <a:rPr lang="en-US" dirty="0"/>
              <a:t>Proverbs 3, 5-6.  </a:t>
            </a:r>
            <a:r>
              <a:rPr lang="en-US" i="1" dirty="0"/>
              <a:t>Trust in the Lord with all thine heart; and lean not unto thine own understanding. In all thy ways acknowledge him, and he shall direct thy paths</a:t>
            </a:r>
            <a:r>
              <a:rPr lang="en-US" dirty="0"/>
              <a:t>. </a:t>
            </a:r>
          </a:p>
          <a:p>
            <a:r>
              <a:rPr lang="en-US" i="1" dirty="0"/>
              <a:t>	Limit life in the streets </a:t>
            </a:r>
            <a:endParaRPr lang="en-US" dirty="0"/>
          </a:p>
          <a:p>
            <a:r>
              <a:rPr lang="en-US" i="1" dirty="0"/>
              <a:t>	Positive Networking/ Job Search </a:t>
            </a:r>
            <a:endParaRPr lang="en-US" dirty="0"/>
          </a:p>
          <a:p>
            <a:r>
              <a:rPr lang="en-US" i="1" dirty="0"/>
              <a:t>Money/Worldview </a:t>
            </a:r>
            <a:endParaRPr lang="en-US" dirty="0"/>
          </a:p>
          <a:p>
            <a:r>
              <a:rPr lang="en-US" i="1" dirty="0"/>
              <a:t>	</a:t>
            </a:r>
            <a:r>
              <a:rPr lang="en-US" dirty="0"/>
              <a:t>1 Timothy 6:10 </a:t>
            </a:r>
            <a:r>
              <a:rPr lang="en-US" i="1" dirty="0"/>
              <a:t>For the love of money is the root of all evil: which while some coveted after, they have erred from the faith, and pierced themselves through with many sorrows.</a:t>
            </a:r>
            <a:endParaRPr lang="en-US" dirty="0"/>
          </a:p>
          <a:p>
            <a:r>
              <a:rPr lang="en-US" i="1" dirty="0"/>
              <a:t>	Biblical justification for wealth seeking </a:t>
            </a:r>
            <a:endParaRPr lang="en-US" dirty="0"/>
          </a:p>
          <a:p>
            <a:r>
              <a:rPr lang="en-US" i="1" dirty="0"/>
              <a:t>	People your faith consider wrong </a:t>
            </a:r>
            <a:endParaRPr lang="en-US" dirty="0"/>
          </a:p>
          <a:p>
            <a:r>
              <a:rPr lang="en-US" i="1" dirty="0"/>
              <a:t>Religious, Spiritual and Righteous</a:t>
            </a:r>
            <a:endParaRPr lang="en-US" dirty="0"/>
          </a:p>
          <a:p>
            <a:r>
              <a:rPr lang="en-US" i="1" dirty="0"/>
              <a:t>Plenty room in Hell </a:t>
            </a:r>
            <a:endParaRPr lang="en-US" dirty="0"/>
          </a:p>
          <a:p>
            <a:r>
              <a:rPr lang="en-US" i="1" dirty="0"/>
              <a:t>Peace: respectful and considerate toward others    </a:t>
            </a:r>
            <a:endParaRPr lang="en-US" dirty="0"/>
          </a:p>
          <a:p>
            <a:endParaRPr lang="en-US" dirty="0"/>
          </a:p>
        </p:txBody>
      </p:sp>
    </p:spTree>
    <p:extLst>
      <p:ext uri="{BB962C8B-B14F-4D97-AF65-F5344CB8AC3E}">
        <p14:creationId xmlns:p14="http://schemas.microsoft.com/office/powerpoint/2010/main" val="7284117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u="sng" dirty="0"/>
              <a:t>T.V. and Social Media Influence</a:t>
            </a: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13</a:t>
            </a:fld>
            <a:endParaRPr lang="en-US"/>
          </a:p>
        </p:txBody>
      </p:sp>
      <p:sp>
        <p:nvSpPr>
          <p:cNvPr id="3" name="Content Placeholder 2"/>
          <p:cNvSpPr>
            <a:spLocks noGrp="1"/>
          </p:cNvSpPr>
          <p:nvPr>
            <p:ph sz="quarter" idx="1"/>
          </p:nvPr>
        </p:nvSpPr>
        <p:spPr/>
        <p:txBody>
          <a:bodyPr>
            <a:normAutofit fontScale="92500" lnSpcReduction="10000"/>
          </a:bodyPr>
          <a:lstStyle/>
          <a:p>
            <a:r>
              <a:rPr lang="en-US" i="1" dirty="0"/>
              <a:t>T.V. and internet shape lives </a:t>
            </a:r>
            <a:endParaRPr lang="en-US" dirty="0"/>
          </a:p>
          <a:p>
            <a:r>
              <a:rPr lang="en-US" i="1" dirty="0"/>
              <a:t>Fashion, Cultural and Social Trends</a:t>
            </a:r>
            <a:endParaRPr lang="en-US" dirty="0"/>
          </a:p>
          <a:p>
            <a:r>
              <a:rPr lang="en-US" i="1" dirty="0"/>
              <a:t>T.V. as an educational tool</a:t>
            </a:r>
            <a:endParaRPr lang="en-US" dirty="0"/>
          </a:p>
          <a:p>
            <a:r>
              <a:rPr lang="en-US" i="1" dirty="0"/>
              <a:t>	Maury Show, Honey Boo </a:t>
            </a:r>
            <a:r>
              <a:rPr lang="en-US" i="1" dirty="0" err="1"/>
              <a:t>Boo</a:t>
            </a:r>
            <a:r>
              <a:rPr lang="en-US" i="1" dirty="0"/>
              <a:t>   </a:t>
            </a:r>
            <a:endParaRPr lang="en-US" dirty="0"/>
          </a:p>
          <a:p>
            <a:r>
              <a:rPr lang="en-US" i="1" dirty="0"/>
              <a:t>	High channels: Law, Food, Home, History, Money</a:t>
            </a:r>
            <a:endParaRPr lang="en-US" dirty="0"/>
          </a:p>
          <a:p>
            <a:r>
              <a:rPr lang="en-US" i="1" dirty="0"/>
              <a:t>Classic T.V. </a:t>
            </a:r>
            <a:endParaRPr lang="en-US" dirty="0"/>
          </a:p>
          <a:p>
            <a:r>
              <a:rPr lang="en-US" i="1" dirty="0"/>
              <a:t>Social Media </a:t>
            </a:r>
            <a:endParaRPr lang="en-US" dirty="0"/>
          </a:p>
          <a:p>
            <a:r>
              <a:rPr lang="en-US" i="1" dirty="0"/>
              <a:t>	Facebook isn’t the devil </a:t>
            </a:r>
            <a:endParaRPr lang="en-US" dirty="0"/>
          </a:p>
          <a:p>
            <a:r>
              <a:rPr lang="en-US" i="1" dirty="0"/>
              <a:t>	Educational You Tube </a:t>
            </a:r>
            <a:endParaRPr lang="en-US" dirty="0"/>
          </a:p>
          <a:p>
            <a:r>
              <a:rPr lang="en-US" i="1" dirty="0"/>
              <a:t>Summary- media shouldn’t replace family </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972574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i="1" u="sng" dirty="0"/>
              <a:t>Health/Wellness </a:t>
            </a: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623ED2A1-6959-469A-860A-B77046065A0D}" type="slidenum">
              <a:rPr lang="en-US" smtClean="0"/>
              <a:t>14</a:t>
            </a:fld>
            <a:endParaRPr lang="en-US"/>
          </a:p>
        </p:txBody>
      </p:sp>
      <p:sp>
        <p:nvSpPr>
          <p:cNvPr id="3" name="Content Placeholder 2"/>
          <p:cNvSpPr>
            <a:spLocks noGrp="1"/>
          </p:cNvSpPr>
          <p:nvPr>
            <p:ph sz="quarter" idx="1"/>
          </p:nvPr>
        </p:nvSpPr>
        <p:spPr>
          <a:xfrm>
            <a:off x="457200" y="1143000"/>
            <a:ext cx="8229600" cy="4983163"/>
          </a:xfrm>
        </p:spPr>
        <p:txBody>
          <a:bodyPr>
            <a:normAutofit fontScale="47500" lnSpcReduction="20000"/>
          </a:bodyPr>
          <a:lstStyle/>
          <a:p>
            <a:r>
              <a:rPr lang="en-US" sz="3400" i="1" dirty="0"/>
              <a:t>Life and Death</a:t>
            </a:r>
            <a:endParaRPr lang="en-US" sz="3400" dirty="0"/>
          </a:p>
          <a:p>
            <a:r>
              <a:rPr lang="en-US" sz="3400" i="1" dirty="0"/>
              <a:t>Personal responsibility for diet and exercise</a:t>
            </a:r>
            <a:endParaRPr lang="en-US" sz="3400" dirty="0"/>
          </a:p>
          <a:p>
            <a:r>
              <a:rPr lang="en-US" sz="3400" i="1" dirty="0"/>
              <a:t>Foods literally “to die for”</a:t>
            </a:r>
            <a:endParaRPr lang="en-US" sz="3400" dirty="0"/>
          </a:p>
          <a:p>
            <a:r>
              <a:rPr lang="en-US" sz="3400" i="1" dirty="0"/>
              <a:t>Food choices: low-fat fat back </a:t>
            </a:r>
            <a:endParaRPr lang="en-US" sz="3400" dirty="0"/>
          </a:p>
          <a:p>
            <a:r>
              <a:rPr lang="en-US" sz="3400" i="1" dirty="0"/>
              <a:t>Drinking calories </a:t>
            </a:r>
            <a:endParaRPr lang="en-US" sz="3400" dirty="0"/>
          </a:p>
          <a:p>
            <a:r>
              <a:rPr lang="en-US" sz="3400" i="1" dirty="0"/>
              <a:t>First Lady Michelle Obama’s food choices efforts</a:t>
            </a:r>
            <a:endParaRPr lang="en-US" sz="3400" dirty="0"/>
          </a:p>
          <a:p>
            <a:r>
              <a:rPr lang="en-US" sz="3400" i="1" dirty="0"/>
              <a:t>	Government involvement – public healthcare cost </a:t>
            </a:r>
            <a:endParaRPr lang="en-US" sz="3400" dirty="0"/>
          </a:p>
          <a:p>
            <a:r>
              <a:rPr lang="en-US" sz="3400" i="1" dirty="0"/>
              <a:t>	Speaker Newt Gingrich: healthcare system should reward fighters</a:t>
            </a:r>
            <a:endParaRPr lang="en-US" sz="3400" dirty="0"/>
          </a:p>
          <a:p>
            <a:r>
              <a:rPr lang="en-US" sz="3400" i="1" dirty="0"/>
              <a:t>Moderation – portion control </a:t>
            </a:r>
            <a:endParaRPr lang="en-US" sz="3400" dirty="0"/>
          </a:p>
          <a:p>
            <a:r>
              <a:rPr lang="en-US" sz="3400" i="1" dirty="0"/>
              <a:t>U.S.D.A. My Plate: Fruits, Grains, Veggies, Protein, Dairy </a:t>
            </a:r>
            <a:endParaRPr lang="en-US" sz="3400" dirty="0"/>
          </a:p>
          <a:p>
            <a:r>
              <a:rPr lang="en-US" sz="3400" i="1" dirty="0"/>
              <a:t>Other Choices: Alcohol, Illegal Drugs, Relations </a:t>
            </a:r>
            <a:endParaRPr lang="en-US" sz="3400" dirty="0"/>
          </a:p>
          <a:p>
            <a:r>
              <a:rPr lang="en-US" sz="3400" i="1" dirty="0"/>
              <a:t>Healthcare Industry  </a:t>
            </a:r>
            <a:endParaRPr lang="en-US" sz="3400" dirty="0"/>
          </a:p>
          <a:p>
            <a:r>
              <a:rPr lang="en-US" sz="3400" i="1" dirty="0"/>
              <a:t>	Doctors with pills</a:t>
            </a:r>
            <a:endParaRPr lang="en-US" sz="3400" dirty="0"/>
          </a:p>
          <a:p>
            <a:r>
              <a:rPr lang="en-US" sz="3400" i="1" dirty="0"/>
              <a:t>	Emergency room = doctor’s office for uninsured </a:t>
            </a:r>
            <a:endParaRPr lang="en-US" sz="3400" dirty="0"/>
          </a:p>
          <a:p>
            <a:r>
              <a:rPr lang="en-US" sz="3400" i="1" dirty="0"/>
              <a:t>	Annual exams for early detection </a:t>
            </a:r>
            <a:endParaRPr lang="en-US" sz="3400" dirty="0"/>
          </a:p>
          <a:p>
            <a:r>
              <a:rPr lang="en-US" sz="3400" i="1" dirty="0"/>
              <a:t>	Big Pharma vs. diet/exercise </a:t>
            </a:r>
            <a:endParaRPr lang="en-US" sz="3400" dirty="0"/>
          </a:p>
          <a:p>
            <a:r>
              <a:rPr lang="en-US" sz="3400" i="1" dirty="0"/>
              <a:t>Mental/Emotional Health </a:t>
            </a:r>
            <a:endParaRPr lang="en-US" sz="3400" dirty="0"/>
          </a:p>
          <a:p>
            <a:r>
              <a:rPr lang="en-US" sz="3400" i="1" dirty="0"/>
              <a:t>	Emotional Problems – Self-medication </a:t>
            </a:r>
            <a:endParaRPr lang="en-US" sz="3400" dirty="0"/>
          </a:p>
          <a:p>
            <a:r>
              <a:rPr lang="en-US" sz="3400" i="1" dirty="0"/>
              <a:t>	Counseling Needed</a:t>
            </a:r>
            <a:endParaRPr lang="en-US" sz="3400" dirty="0"/>
          </a:p>
          <a:p>
            <a:r>
              <a:rPr lang="en-US" sz="3400" i="1" dirty="0"/>
              <a:t>Peace, Rest and Happiness = Good medicine   </a:t>
            </a:r>
            <a:endParaRPr lang="en-US" sz="3400" dirty="0"/>
          </a:p>
          <a:p>
            <a:pPr marL="0" indent="0">
              <a:buNone/>
            </a:pPr>
            <a:endParaRPr lang="en-US" dirty="0"/>
          </a:p>
        </p:txBody>
      </p:sp>
    </p:spTree>
    <p:extLst>
      <p:ext uri="{BB962C8B-B14F-4D97-AF65-F5344CB8AC3E}">
        <p14:creationId xmlns:p14="http://schemas.microsoft.com/office/powerpoint/2010/main" val="34071655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121</TotalTime>
  <Words>457</Words>
  <Application>Microsoft Office PowerPoint</Application>
  <PresentationFormat>On-screen Show (4:3)</PresentationFormat>
  <Paragraphs>210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Civic</vt:lpstr>
      <vt:lpstr>Best Interests Initiative </vt:lpstr>
      <vt:lpstr>Key Topics </vt:lpstr>
      <vt:lpstr>Education/Career Training</vt:lpstr>
      <vt:lpstr>Hip Hop Music and Culture </vt:lpstr>
      <vt:lpstr>Law/Freedom </vt:lpstr>
      <vt:lpstr>Home Economics/Housing </vt:lpstr>
      <vt:lpstr>Home Economics/Housing </vt:lpstr>
      <vt:lpstr>Public Policy Arena Agenda </vt:lpstr>
      <vt:lpstr>Public Policy Arena Agenda </vt:lpstr>
      <vt:lpstr>Personal Responsibility </vt:lpstr>
      <vt:lpstr>Faith and the Moral Compass</vt:lpstr>
      <vt:lpstr>Faith and the Moral Compass </vt:lpstr>
      <vt:lpstr>T.V. and Social Media Influence </vt:lpstr>
      <vt:lpstr>Health/Wellness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Interests Initiative</dc:title>
  <dc:creator>Ted Sadler</dc:creator>
  <cp:lastModifiedBy>Ted Sadler</cp:lastModifiedBy>
  <cp:revision>9</cp:revision>
  <dcterms:created xsi:type="dcterms:W3CDTF">2015-07-17T16:52:20Z</dcterms:created>
  <dcterms:modified xsi:type="dcterms:W3CDTF">2015-07-24T18:28:51Z</dcterms:modified>
</cp:coreProperties>
</file>